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12" r:id="rId1"/>
  </p:sldMasterIdLst>
  <p:notesMasterIdLst>
    <p:notesMasterId r:id="rId23"/>
  </p:notesMasterIdLst>
  <p:sldIdLst>
    <p:sldId id="256" r:id="rId2"/>
    <p:sldId id="259" r:id="rId3"/>
    <p:sldId id="272" r:id="rId4"/>
    <p:sldId id="264" r:id="rId5"/>
    <p:sldId id="273" r:id="rId6"/>
    <p:sldId id="262" r:id="rId7"/>
    <p:sldId id="263" r:id="rId8"/>
    <p:sldId id="275" r:id="rId9"/>
    <p:sldId id="274" r:id="rId10"/>
    <p:sldId id="276" r:id="rId11"/>
    <p:sldId id="277" r:id="rId12"/>
    <p:sldId id="257" r:id="rId13"/>
    <p:sldId id="266" r:id="rId14"/>
    <p:sldId id="278" r:id="rId15"/>
    <p:sldId id="271" r:id="rId16"/>
    <p:sldId id="270" r:id="rId17"/>
    <p:sldId id="267" r:id="rId18"/>
    <p:sldId id="265" r:id="rId19"/>
    <p:sldId id="268" r:id="rId20"/>
    <p:sldId id="269" r:id="rId21"/>
    <p:sldId id="261" r:id="rId2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93" d="100"/>
          <a:sy n="93" d="100"/>
        </p:scale>
        <p:origin x="-344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printerSettings" Target="printerSettings/printerSettings1.bin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D002D6-8D2A-604A-AFAC-C3F5FC4DA7C4}" type="datetimeFigureOut">
              <a:rPr lang="en-US" smtClean="0"/>
              <a:t>1/28/14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7A346C-0012-414F-A55C-730BC18115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080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Designing</a:t>
            </a:r>
            <a:r>
              <a:rPr lang="en-US" baseline="0" dirty="0" smtClean="0"/>
              <a:t> basic sites &amp; </a:t>
            </a:r>
            <a:r>
              <a:rPr lang="en-US" dirty="0" smtClean="0"/>
              <a:t>Working with files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7A346C-0012-414F-A55C-730BC181159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8970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focussing</a:t>
            </a:r>
            <a:r>
              <a:rPr lang="en-US" baseline="0" dirty="0" smtClean="0"/>
              <a:t> on software:</a:t>
            </a:r>
            <a:r>
              <a:rPr lang="en-US" dirty="0" smtClean="0"/>
              <a:t> </a:t>
            </a:r>
            <a:r>
              <a:rPr lang="en-US" dirty="0" err="1" smtClean="0"/>
              <a:t>photoshop</a:t>
            </a:r>
            <a:r>
              <a:rPr lang="en-US" dirty="0" smtClean="0"/>
              <a:t> illustrator,</a:t>
            </a:r>
            <a:r>
              <a:rPr lang="en-US" baseline="0" dirty="0" smtClean="0"/>
              <a:t> </a:t>
            </a:r>
            <a:r>
              <a:rPr lang="en-US" dirty="0" err="1" smtClean="0"/>
              <a:t>dreamweaver</a:t>
            </a:r>
            <a:r>
              <a:rPr lang="en-US" dirty="0" smtClean="0"/>
              <a:t>, fireworks.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7A346C-0012-414F-A55C-730BC181159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8970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You should</a:t>
            </a:r>
            <a:r>
              <a:rPr lang="en-US" baseline="0" dirty="0" smtClean="0"/>
              <a:t> have basic software skills like how to use </a:t>
            </a:r>
            <a:r>
              <a:rPr lang="en-US" baseline="0" dirty="0" err="1" smtClean="0"/>
              <a:t>photoshop</a:t>
            </a:r>
            <a:r>
              <a:rPr lang="en-US" baseline="0" dirty="0" smtClean="0"/>
              <a:t>. We’ll be reinforcing previous concepts within the area of website design. Questions, talk to me after class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7A346C-0012-414F-A55C-730BC181159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8095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About content of the class?</a:t>
            </a:r>
          </a:p>
          <a:p>
            <a:r>
              <a:rPr lang="en-US" dirty="0" smtClean="0"/>
              <a:t>If unsure if class is right</a:t>
            </a:r>
            <a:r>
              <a:rPr lang="en-US" baseline="0" dirty="0" smtClean="0"/>
              <a:t> for you, we can talk during break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7A346C-0012-414F-A55C-730BC181159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8044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7A346C-0012-414F-A55C-730BC181159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1624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7A346C-0012-414F-A55C-730BC181159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45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If you</a:t>
            </a:r>
            <a:r>
              <a:rPr lang="en-US" baseline="0" dirty="0" smtClean="0"/>
              <a:t> are sick.  Still need to turn in via email Doctors note needed 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7A346C-0012-414F-A55C-730BC181159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767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8600"/>
            <a:ext cx="7772400" cy="4571999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8800" spc="-8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800600"/>
            <a:ext cx="6858000" cy="914400"/>
          </a:xfrm>
        </p:spPr>
        <p:txBody>
          <a:bodyPr/>
          <a:lstStyle>
            <a:lvl1pPr marL="0" indent="0" algn="l">
              <a:buNone/>
              <a:defRPr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DEABC-D766-4322-8E78-B830FAE35C72}" type="datetime4">
              <a:rPr lang="en-US" smtClean="0"/>
              <a:pPr/>
              <a:t>January 28, 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38DF745-7D3F-47F4-83A3-874385CFAA6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31F9E-604E-4343-9F29-EF72E8231CAD}" type="datetime4">
              <a:rPr lang="en-US" smtClean="0"/>
              <a:pPr/>
              <a:t>January 28, 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8E1CE-37F8-4102-8DF9-852A0A51F293}" type="datetime4">
              <a:rPr lang="en-US" smtClean="0"/>
              <a:pPr/>
              <a:t>January 28, 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33F43-3E86-47E4-BFBB-2476D384E1C6}" type="datetime4">
              <a:rPr lang="en-US" smtClean="0"/>
              <a:pPr/>
              <a:t>January 28, 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47800"/>
            <a:ext cx="7772400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28601"/>
            <a:ext cx="7772400" cy="10668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663BA-01FC-4367-B6F3-ABB2645D55F1}" type="datetime4">
              <a:rPr lang="en-US" smtClean="0"/>
              <a:pPr/>
              <a:t>January 28, 2014</a:t>
            </a:fld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3068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016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19C71-EC74-44AF-B27E-FC7DC3C3A61D}" type="datetime4">
              <a:rPr lang="en-US" smtClean="0"/>
              <a:pPr/>
              <a:t>January 28, 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7632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7632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3208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3208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CDA29-3CBE-48EA-92AE-A996835462BA}" type="datetime4">
              <a:rPr lang="en-US" smtClean="0"/>
              <a:pPr/>
              <a:t>January 28, 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EC054-3869-4501-B163-1BBFDE8DCE04}" type="datetime4">
              <a:rPr lang="en-US" smtClean="0"/>
              <a:pPr/>
              <a:t>January 28, 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3D831-56C1-49CF-8EF7-8B9A98402BCD}" type="datetime4">
              <a:rPr lang="en-US" smtClean="0"/>
              <a:pPr/>
              <a:t>January 28, 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AD5615-7F4F-4584-84D5-CC95918C321F}" type="datetime4">
              <a:rPr lang="en-US" smtClean="0"/>
              <a:pPr/>
              <a:t>January 28, 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9000877" cy="484632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715000"/>
            <a:ext cx="8153400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EA923-9BEE-48CE-9F28-5B525F399BAD}" type="datetime4">
              <a:rPr lang="en-US" smtClean="0"/>
              <a:pPr/>
              <a:t>January 28, 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38DF745-7D3F-47F4-83A3-874385CFAA6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4953000"/>
            <a:ext cx="8153400" cy="762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57912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7620000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17D0EFEE-2756-4A20-BF2A-63F0A94F99AC}" type="datetime4">
              <a:rPr lang="en-US" smtClean="0"/>
              <a:pPr/>
              <a:t>January 28, 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 b="1">
                <a:solidFill>
                  <a:schemeClr val="tx2"/>
                </a:solidFill>
              </a:defRPr>
            </a:lvl1pPr>
          </a:lstStyle>
          <a:p>
            <a:fld id="{F38DF745-7D3F-47F4-83A3-874385CFAA6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001124" y="0"/>
            <a:ext cx="142876" cy="1371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001124" y="1371600"/>
            <a:ext cx="142876" cy="5486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13" r:id="rId1"/>
    <p:sldLayoutId id="2147483914" r:id="rId2"/>
    <p:sldLayoutId id="2147483915" r:id="rId3"/>
    <p:sldLayoutId id="2147483916" r:id="rId4"/>
    <p:sldLayoutId id="2147483917" r:id="rId5"/>
    <p:sldLayoutId id="2147483918" r:id="rId6"/>
    <p:sldLayoutId id="2147483919" r:id="rId7"/>
    <p:sldLayoutId id="2147483920" r:id="rId8"/>
    <p:sldLayoutId id="2147483921" r:id="rId9"/>
    <p:sldLayoutId id="2147483922" r:id="rId10"/>
    <p:sldLayoutId id="2147483923" r:id="rId11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 cap="all" spc="-6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Yukikodesign.com/aau/web1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800" dirty="0" smtClean="0"/>
              <a:t>Welcome to </a:t>
            </a:r>
            <a:br>
              <a:rPr lang="en-US" sz="4800" dirty="0" smtClean="0"/>
            </a:br>
            <a:r>
              <a:rPr lang="en-US" sz="7200" dirty="0" smtClean="0"/>
              <a:t>Web design 1</a:t>
            </a:r>
            <a:endParaRPr lang="en-US" sz="72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Yukiko Ishida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16813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8000" dirty="0" smtClean="0"/>
              <a:t>Questions?</a:t>
            </a:r>
            <a:endParaRPr lang="en-US" sz="80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-- Pause --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1274000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256626" cy="1371600"/>
          </a:xfrm>
        </p:spPr>
        <p:txBody>
          <a:bodyPr/>
          <a:lstStyle/>
          <a:p>
            <a:r>
              <a:rPr lang="en-US" dirty="0" smtClean="0"/>
              <a:t>A word of warning…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8044471" cy="4373563"/>
          </a:xfrm>
        </p:spPr>
        <p:txBody>
          <a:bodyPr>
            <a:norm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dirty="0" smtClean="0"/>
              <a:t>Fast paced class!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 smtClean="0"/>
              <a:t>Steep learning curve 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 smtClean="0"/>
              <a:t>Organization &amp; details matter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/>
              <a:t>Like learning a language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3129355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Screen Shot 2013-09-03 at 9.43.42 PM.png"/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778" b="-4011"/>
          <a:stretch/>
        </p:blipFill>
        <p:spPr>
          <a:xfrm>
            <a:off x="4259713" y="2198793"/>
            <a:ext cx="4725521" cy="4659207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2060" y="152718"/>
            <a:ext cx="5791200" cy="972139"/>
          </a:xfrm>
        </p:spPr>
        <p:txBody>
          <a:bodyPr/>
          <a:lstStyle/>
          <a:p>
            <a:r>
              <a:rPr lang="en-US" dirty="0" smtClean="0"/>
              <a:t>Ground Rules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6169" y="1574800"/>
            <a:ext cx="5495834" cy="4525963"/>
          </a:xfrm>
        </p:spPr>
        <p:txBody>
          <a:bodyPr>
            <a:norm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4000" dirty="0" smtClean="0"/>
              <a:t>Grading </a:t>
            </a:r>
          </a:p>
          <a:p>
            <a:pPr marL="457200" indent="-457200">
              <a:buFont typeface="Arial"/>
              <a:buChar char="•"/>
            </a:pPr>
            <a:r>
              <a:rPr lang="en-US" sz="4000" dirty="0" smtClean="0"/>
              <a:t>Plagiarism</a:t>
            </a:r>
          </a:p>
          <a:p>
            <a:pPr marL="457200" indent="-457200">
              <a:buFont typeface="Arial"/>
              <a:buChar char="•"/>
            </a:pPr>
            <a:r>
              <a:rPr lang="en-US" sz="4000" dirty="0" smtClean="0"/>
              <a:t>Participation</a:t>
            </a:r>
          </a:p>
        </p:txBody>
      </p:sp>
    </p:spTree>
    <p:extLst>
      <p:ext uri="{BB962C8B-B14F-4D97-AF65-F5344CB8AC3E}">
        <p14:creationId xmlns:p14="http://schemas.microsoft.com/office/powerpoint/2010/main" val="28173801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513562" cy="1371600"/>
          </a:xfrm>
        </p:spPr>
        <p:txBody>
          <a:bodyPr/>
          <a:lstStyle/>
          <a:p>
            <a:r>
              <a:rPr lang="en-US" dirty="0" smtClean="0"/>
              <a:t>Grading is Impartial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74762" y="1574801"/>
            <a:ext cx="6664476" cy="2295676"/>
          </a:xfrm>
        </p:spPr>
        <p:txBody>
          <a:bodyPr/>
          <a:lstStyle/>
          <a:p>
            <a:pPr marL="457200" indent="-457200">
              <a:buFont typeface="Arial"/>
              <a:buChar char="•"/>
            </a:pPr>
            <a:r>
              <a:rPr lang="en-US" dirty="0" smtClean="0"/>
              <a:t>Assignments </a:t>
            </a:r>
            <a:r>
              <a:rPr lang="en-US" dirty="0"/>
              <a:t>turned in on-</a:t>
            </a:r>
            <a:r>
              <a:rPr lang="en-US" dirty="0" smtClean="0"/>
              <a:t>time</a:t>
            </a:r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Consistent progress, participation in class</a:t>
            </a:r>
            <a:endParaRPr lang="en-US" dirty="0"/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Parents</a:t>
            </a:r>
            <a:r>
              <a:rPr lang="en-US" dirty="0"/>
              <a:t>, GPA, Financial aid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1" y="3531810"/>
            <a:ext cx="7924800" cy="2568953"/>
          </a:xfrm>
        </p:spPr>
        <p:txBody>
          <a:bodyPr anchor="b"/>
          <a:lstStyle/>
          <a:p>
            <a:r>
              <a:rPr lang="en-US" i="1" dirty="0">
                <a:solidFill>
                  <a:srgbClr val="FF6600"/>
                </a:solidFill>
              </a:rPr>
              <a:t>"Dear Student, Show up to class every week and be ready to learn. Make sure you stay up on your homework, and if you have any questions ask for help</a:t>
            </a:r>
            <a:r>
              <a:rPr lang="en-US" i="1" dirty="0" smtClean="0">
                <a:solidFill>
                  <a:srgbClr val="FF6600"/>
                </a:solidFill>
              </a:rPr>
              <a:t>.” - CD</a:t>
            </a:r>
            <a:endParaRPr lang="en-US" i="1" dirty="0">
              <a:solidFill>
                <a:srgbClr val="FF6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7401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/>
          <p:cNvPicPr>
            <a:picLocks noGrp="1" noChangeAspect="1"/>
          </p:cNvPicPr>
          <p:nvPr>
            <p:ph type="pic" idx="4294967295"/>
          </p:nvPr>
        </p:nvPicPr>
        <p:blipFill>
          <a:blip r:embed="rId2"/>
          <a:srcRect t="-794" b="-794"/>
          <a:stretch>
            <a:fillRect/>
          </a:stretch>
        </p:blipFill>
        <p:spPr>
          <a:xfrm>
            <a:off x="0" y="0"/>
            <a:ext cx="9001125" cy="6858000"/>
          </a:xfrm>
        </p:spPr>
      </p:pic>
    </p:spTree>
    <p:extLst>
      <p:ext uri="{BB962C8B-B14F-4D97-AF65-F5344CB8AC3E}">
        <p14:creationId xmlns:p14="http://schemas.microsoft.com/office/powerpoint/2010/main" val="7884798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513562" cy="1371600"/>
          </a:xfrm>
        </p:spPr>
        <p:txBody>
          <a:bodyPr/>
          <a:lstStyle/>
          <a:p>
            <a:pPr marL="457200" indent="-457200"/>
            <a:r>
              <a:rPr lang="en-US" dirty="0"/>
              <a:t>No plagiarism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74762" y="1574801"/>
            <a:ext cx="6664476" cy="4445424"/>
          </a:xfrm>
        </p:spPr>
        <p:txBody>
          <a:bodyPr>
            <a:normAutofit/>
          </a:bodyPr>
          <a:lstStyle/>
          <a:p>
            <a:pPr marL="457200" indent="-457200">
              <a:buFont typeface="Arial"/>
              <a:buChar char="•"/>
            </a:pPr>
            <a:r>
              <a:rPr lang="en-US" dirty="0" smtClean="0"/>
              <a:t>Own photography, images</a:t>
            </a:r>
            <a:endParaRPr lang="en-US" dirty="0"/>
          </a:p>
          <a:p>
            <a:pPr marL="457200" indent="-457200">
              <a:buFont typeface="Arial"/>
              <a:buChar char="•"/>
            </a:pPr>
            <a:r>
              <a:rPr lang="en-US" dirty="0"/>
              <a:t>Legally obtained </a:t>
            </a:r>
            <a:r>
              <a:rPr lang="en-US" dirty="0" smtClean="0"/>
              <a:t>stock. Creative commons, purchased, explicit permission </a:t>
            </a:r>
            <a:r>
              <a:rPr lang="en-US" dirty="0"/>
              <a:t>for </a:t>
            </a:r>
            <a:r>
              <a:rPr lang="en-US" dirty="0" smtClean="0"/>
              <a:t>use</a:t>
            </a:r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Code needs to be modified substantially for own use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58337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Don’t miss </a:t>
            </a:r>
            <a:r>
              <a:rPr lang="en-US" dirty="0" smtClean="0"/>
              <a:t>class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74762" y="1574801"/>
            <a:ext cx="6664476" cy="2295676"/>
          </a:xfrm>
        </p:spPr>
        <p:txBody>
          <a:bodyPr/>
          <a:lstStyle/>
          <a:p>
            <a:pPr marL="457200" indent="-457200">
              <a:buFont typeface="Arial"/>
              <a:buChar char="•"/>
            </a:pPr>
            <a:r>
              <a:rPr lang="en-US" dirty="0" smtClean="0"/>
              <a:t>7pm - 9:50pm SHARP</a:t>
            </a:r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~15min break in the middle</a:t>
            </a:r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No </a:t>
            </a:r>
            <a:r>
              <a:rPr lang="en-US" dirty="0"/>
              <a:t>make-up classes, notes</a:t>
            </a:r>
          </a:p>
          <a:p>
            <a:pPr marL="457200" indent="-457200">
              <a:buFont typeface="Arial"/>
              <a:buChar char="•"/>
            </a:pPr>
            <a:r>
              <a:rPr lang="en-US" dirty="0"/>
              <a:t>Critiques </a:t>
            </a:r>
            <a:r>
              <a:rPr lang="en-US" dirty="0" smtClean="0"/>
              <a:t>mandatory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40413" y="3531810"/>
            <a:ext cx="6841588" cy="2568953"/>
          </a:xfrm>
        </p:spPr>
        <p:txBody>
          <a:bodyPr anchor="b"/>
          <a:lstStyle/>
          <a:p>
            <a:r>
              <a:rPr lang="en-US" i="1" dirty="0" smtClean="0">
                <a:solidFill>
                  <a:srgbClr val="FF6600"/>
                </a:solidFill>
              </a:rPr>
              <a:t>“Don't </a:t>
            </a:r>
            <a:r>
              <a:rPr lang="en-US" i="1" dirty="0">
                <a:solidFill>
                  <a:srgbClr val="FF6600"/>
                </a:solidFill>
              </a:rPr>
              <a:t>miss class, you will get behind very fast</a:t>
            </a:r>
            <a:r>
              <a:rPr lang="en-US" i="1" dirty="0" smtClean="0">
                <a:solidFill>
                  <a:srgbClr val="FF6600"/>
                </a:solidFill>
              </a:rPr>
              <a:t>.” -DA </a:t>
            </a:r>
            <a:endParaRPr lang="en-US" i="1" dirty="0">
              <a:solidFill>
                <a:srgbClr val="FF6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75804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In-class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95714" y="1574801"/>
            <a:ext cx="6543524" cy="2295676"/>
          </a:xfrm>
        </p:spPr>
        <p:txBody>
          <a:bodyPr/>
          <a:lstStyle/>
          <a:p>
            <a:pPr marL="457200" indent="-457200">
              <a:buFont typeface="Arial"/>
              <a:buChar char="•"/>
            </a:pPr>
            <a:r>
              <a:rPr lang="en-US" dirty="0" smtClean="0"/>
              <a:t>I’ll demo code to help you learn</a:t>
            </a:r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Take notes</a:t>
            </a:r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Bring your files to class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1" y="3531810"/>
            <a:ext cx="7924800" cy="2568953"/>
          </a:xfrm>
        </p:spPr>
        <p:txBody>
          <a:bodyPr anchor="b"/>
          <a:lstStyle/>
          <a:p>
            <a:pPr>
              <a:spcAft>
                <a:spcPts val="1800"/>
              </a:spcAft>
            </a:pPr>
            <a:r>
              <a:rPr lang="en-US" i="1" dirty="0">
                <a:solidFill>
                  <a:srgbClr val="FF6600"/>
                </a:solidFill>
              </a:rPr>
              <a:t>“Do the demos alongside Yukiko in class. It's the best way to remember them. Also, troubleshooting is where you learn the most. It's not broken, it's just not done yet</a:t>
            </a:r>
            <a:r>
              <a:rPr lang="en-US" i="1" dirty="0" smtClean="0">
                <a:solidFill>
                  <a:srgbClr val="FF6600"/>
                </a:solidFill>
              </a:rPr>
              <a:t>.” - PP</a:t>
            </a:r>
            <a:endParaRPr lang="en-US" i="1" dirty="0">
              <a:solidFill>
                <a:srgbClr val="FF6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26311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Critiques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30680" y="1574800"/>
            <a:ext cx="6533606" cy="4525963"/>
          </a:xfrm>
        </p:spPr>
        <p:txBody>
          <a:bodyPr/>
          <a:lstStyle/>
          <a:p>
            <a:pPr marL="457200" indent="-457200">
              <a:buFont typeface="Arial"/>
              <a:buChar char="•"/>
            </a:pPr>
            <a:r>
              <a:rPr lang="en-US" dirty="0"/>
              <a:t>3</a:t>
            </a:r>
            <a:r>
              <a:rPr lang="en-US" dirty="0" smtClean="0"/>
              <a:t> </a:t>
            </a:r>
            <a:r>
              <a:rPr lang="en-US" dirty="0" smtClean="0"/>
              <a:t>critiques (each worth the same)</a:t>
            </a:r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Review site on web</a:t>
            </a:r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Must present for grade – no hiding!</a:t>
            </a:r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Unexcused late presentations lose 2 letter grades</a:t>
            </a:r>
          </a:p>
        </p:txBody>
      </p:sp>
    </p:spTree>
    <p:extLst>
      <p:ext uri="{BB962C8B-B14F-4D97-AF65-F5344CB8AC3E}">
        <p14:creationId xmlns:p14="http://schemas.microsoft.com/office/powerpoint/2010/main" val="29310996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Supplies &amp; tools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30680" y="1574800"/>
            <a:ext cx="6533606" cy="4525963"/>
          </a:xfrm>
        </p:spPr>
        <p:txBody>
          <a:bodyPr>
            <a:normAutofit/>
          </a:bodyPr>
          <a:lstStyle/>
          <a:p>
            <a:pPr marL="457200" indent="-457200">
              <a:buFont typeface="Arial"/>
              <a:buChar char="•"/>
            </a:pPr>
            <a:r>
              <a:rPr lang="en-US" dirty="0" smtClean="0"/>
              <a:t>Code editing software</a:t>
            </a:r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FTP </a:t>
            </a:r>
            <a:r>
              <a:rPr lang="en-US" dirty="0"/>
              <a:t>software (transfers your files</a:t>
            </a:r>
            <a:r>
              <a:rPr lang="en-US" dirty="0" smtClean="0"/>
              <a:t>)</a:t>
            </a:r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Photoshop</a:t>
            </a:r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Hosting / Domain name</a:t>
            </a:r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Consistent </a:t>
            </a:r>
            <a:r>
              <a:rPr lang="en-US" dirty="0"/>
              <a:t>internet </a:t>
            </a:r>
            <a:r>
              <a:rPr lang="en-US" dirty="0" smtClean="0"/>
              <a:t>access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47864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57199" y="152718"/>
            <a:ext cx="7090229" cy="1371600"/>
          </a:xfrm>
        </p:spPr>
        <p:txBody>
          <a:bodyPr>
            <a:normAutofit/>
          </a:bodyPr>
          <a:lstStyle/>
          <a:p>
            <a:r>
              <a:rPr lang="en-US" dirty="0" smtClean="0"/>
              <a:t>What will you learn?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199" y="1752600"/>
            <a:ext cx="8103267" cy="4373563"/>
          </a:xfrm>
        </p:spPr>
        <p:txBody>
          <a:bodyPr>
            <a:no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800" dirty="0" smtClean="0"/>
              <a:t>Design and code web sites with multiple pages</a:t>
            </a:r>
          </a:p>
          <a:p>
            <a:pPr marL="342900" indent="-342900">
              <a:buFont typeface="Arial"/>
              <a:buChar char="•"/>
            </a:pPr>
            <a:r>
              <a:rPr lang="en-US" sz="2800" dirty="0" smtClean="0"/>
              <a:t>Interact with the web systems that provide hosting</a:t>
            </a:r>
          </a:p>
          <a:p>
            <a:pPr marL="342900" indent="-342900">
              <a:buFont typeface="Arial"/>
              <a:buChar char="•"/>
            </a:pPr>
            <a:r>
              <a:rPr lang="en-US" sz="2800" dirty="0" smtClean="0"/>
              <a:t>Move and manage files on a remote server</a:t>
            </a:r>
          </a:p>
          <a:p>
            <a:pPr marL="342900" indent="-342900">
              <a:buFont typeface="Arial"/>
              <a:buChar char="•"/>
            </a:pPr>
            <a:r>
              <a:rPr lang="en-US" sz="2800" dirty="0" smtClean="0"/>
              <a:t>Analyze and discuss how web pages are created and displayed in the browser</a:t>
            </a:r>
          </a:p>
        </p:txBody>
      </p:sp>
    </p:spTree>
    <p:extLst>
      <p:ext uri="{BB962C8B-B14F-4D97-AF65-F5344CB8AC3E}">
        <p14:creationId xmlns:p14="http://schemas.microsoft.com/office/powerpoint/2010/main" val="31834945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215087" cy="1371600"/>
          </a:xfrm>
        </p:spPr>
        <p:txBody>
          <a:bodyPr/>
          <a:lstStyle/>
          <a:p>
            <a:r>
              <a:rPr lang="en-US" dirty="0" smtClean="0"/>
              <a:t>optional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30680" y="1574801"/>
            <a:ext cx="6533606" cy="1219200"/>
          </a:xfrm>
        </p:spPr>
        <p:txBody>
          <a:bodyPr>
            <a:normAutofit/>
          </a:bodyPr>
          <a:lstStyle/>
          <a:p>
            <a:pPr marL="457200" indent="-457200">
              <a:buFont typeface="Arial"/>
              <a:buChar char="•"/>
            </a:pPr>
            <a:r>
              <a:rPr lang="en-US" dirty="0" smtClean="0"/>
              <a:t>Notebook</a:t>
            </a:r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Book </a:t>
            </a:r>
            <a:r>
              <a:rPr lang="en-US" dirty="0"/>
              <a:t>(optional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471332" y="3338286"/>
            <a:ext cx="5200954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HTML and CSS: Design and </a:t>
            </a:r>
            <a:r>
              <a:rPr lang="en-US" sz="2800" b="1" dirty="0"/>
              <a:t>B</a:t>
            </a:r>
            <a:r>
              <a:rPr lang="en-US" sz="2800" b="1" dirty="0" smtClean="0"/>
              <a:t>uild </a:t>
            </a:r>
            <a:r>
              <a:rPr lang="en-US" sz="2800" b="1" dirty="0"/>
              <a:t>W</a:t>
            </a:r>
            <a:r>
              <a:rPr lang="en-US" sz="2800" b="1" dirty="0" smtClean="0"/>
              <a:t>ebsites </a:t>
            </a:r>
          </a:p>
          <a:p>
            <a:r>
              <a:rPr lang="en-US" sz="2000" b="1" dirty="0" smtClean="0"/>
              <a:t>John </a:t>
            </a:r>
            <a:r>
              <a:rPr lang="en-US" sz="2000" b="1" dirty="0" err="1" smtClean="0"/>
              <a:t>Duckett</a:t>
            </a:r>
            <a:endParaRPr lang="en-US" sz="2000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t="3985"/>
          <a:stretch/>
        </p:blipFill>
        <p:spPr>
          <a:xfrm>
            <a:off x="391886" y="3253619"/>
            <a:ext cx="2801021" cy="320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0705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Write this down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3600" dirty="0" smtClean="0">
                <a:hlinkClick r:id="rId2"/>
              </a:rPr>
              <a:t>www.Yukikodesign.com/aau/web1</a:t>
            </a:r>
            <a:endParaRPr lang="en-US" sz="3600" dirty="0" smtClean="0"/>
          </a:p>
          <a:p>
            <a:pPr>
              <a:lnSpc>
                <a:spcPct val="200000"/>
              </a:lnSpc>
            </a:pPr>
            <a:endParaRPr lang="en-US" sz="3600" dirty="0" smtClean="0"/>
          </a:p>
          <a:p>
            <a:pPr>
              <a:lnSpc>
                <a:spcPct val="200000"/>
              </a:lnSpc>
            </a:pPr>
            <a:r>
              <a:rPr lang="en-US" sz="3600" dirty="0" err="1" smtClean="0"/>
              <a:t>yukiko.ishida.aau@gmail.com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4596024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3-09-03 at 10.34.3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606311"/>
          </a:xfrm>
          <a:prstGeom prst="rect">
            <a:avLst/>
          </a:prstGeom>
        </p:spPr>
      </p:pic>
      <p:sp>
        <p:nvSpPr>
          <p:cNvPr id="3" name="Title 6"/>
          <p:cNvSpPr txBox="1">
            <a:spLocks/>
          </p:cNvSpPr>
          <p:nvPr/>
        </p:nvSpPr>
        <p:spPr>
          <a:xfrm>
            <a:off x="0" y="6301306"/>
            <a:ext cx="9144000" cy="798604"/>
          </a:xfrm>
          <a:prstGeom prst="rect">
            <a:avLst/>
          </a:prstGeom>
          <a:solidFill>
            <a:schemeClr val="tx1"/>
          </a:solidFill>
        </p:spPr>
        <p:txBody>
          <a:bodyPr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400" dirty="0" err="1" smtClean="0">
                <a:solidFill>
                  <a:schemeClr val="bg1"/>
                </a:solidFill>
              </a:rPr>
              <a:t>Denai</a:t>
            </a:r>
            <a:r>
              <a:rPr lang="en-US" sz="2400" dirty="0" smtClean="0">
                <a:solidFill>
                  <a:schemeClr val="bg1"/>
                </a:solidFill>
              </a:rPr>
              <a:t> Avila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19004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3-09-03 at 10.32.1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26"/>
            <a:ext cx="9144000" cy="7046103"/>
          </a:xfrm>
          <a:prstGeom prst="rect">
            <a:avLst/>
          </a:prstGeom>
        </p:spPr>
      </p:pic>
      <p:sp>
        <p:nvSpPr>
          <p:cNvPr id="3" name="Title 6"/>
          <p:cNvSpPr txBox="1">
            <a:spLocks/>
          </p:cNvSpPr>
          <p:nvPr/>
        </p:nvSpPr>
        <p:spPr>
          <a:xfrm>
            <a:off x="0" y="6301306"/>
            <a:ext cx="9144000" cy="798604"/>
          </a:xfrm>
          <a:prstGeom prst="rect">
            <a:avLst/>
          </a:prstGeom>
          <a:solidFill>
            <a:schemeClr val="tx1"/>
          </a:solidFill>
        </p:spPr>
        <p:txBody>
          <a:bodyPr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400" dirty="0" smtClean="0">
                <a:solidFill>
                  <a:schemeClr val="bg1"/>
                </a:solidFill>
              </a:rPr>
              <a:t>Eric </a:t>
            </a:r>
            <a:r>
              <a:rPr lang="en-US" sz="2400" dirty="0" err="1" smtClean="0">
                <a:solidFill>
                  <a:schemeClr val="bg1"/>
                </a:solidFill>
              </a:rPr>
              <a:t>Feng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35371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 descr="Screen Shot 2013-09-03 at 9.43.2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241" r="-5241"/>
          <a:stretch>
            <a:fillRect/>
          </a:stretch>
        </p:blipFill>
        <p:spPr>
          <a:xfrm>
            <a:off x="4690040" y="2670471"/>
            <a:ext cx="4794236" cy="4200746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251585" y="1493298"/>
            <a:ext cx="4998921" cy="5262000"/>
          </a:xfrm>
        </p:spPr>
        <p:txBody>
          <a:bodyPr>
            <a:norm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800" dirty="0"/>
              <a:t>Write industry standard HTML and CSS</a:t>
            </a:r>
          </a:p>
          <a:p>
            <a:pPr marL="342900" indent="-342900">
              <a:buFont typeface="Arial"/>
              <a:buChar char="•"/>
            </a:pPr>
            <a:r>
              <a:rPr lang="en-US" sz="2800" dirty="0"/>
              <a:t>Utilize the core tags that define HTML in original web site designs</a:t>
            </a:r>
          </a:p>
          <a:p>
            <a:pPr marL="342900" indent="-342900">
              <a:buFont typeface="Arial"/>
              <a:buChar char="•"/>
            </a:pPr>
            <a:r>
              <a:rPr lang="en-US" sz="2800" dirty="0"/>
              <a:t>Design and code web pages using float, clear and background images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84" y="370428"/>
            <a:ext cx="8026667" cy="834975"/>
          </a:xfrm>
        </p:spPr>
        <p:txBody>
          <a:bodyPr anchor="t"/>
          <a:lstStyle/>
          <a:p>
            <a:r>
              <a:rPr lang="en-US" dirty="0" smtClean="0"/>
              <a:t>HTML/CSS Ninjas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65576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zihang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44923"/>
            <a:ext cx="9144000" cy="6458989"/>
          </a:xfrm>
          <a:prstGeom prst="rect">
            <a:avLst/>
          </a:prstGeom>
        </p:spPr>
      </p:pic>
      <p:sp>
        <p:nvSpPr>
          <p:cNvPr id="3" name="Title 6"/>
          <p:cNvSpPr txBox="1">
            <a:spLocks/>
          </p:cNvSpPr>
          <p:nvPr/>
        </p:nvSpPr>
        <p:spPr>
          <a:xfrm>
            <a:off x="1932818" y="6095999"/>
            <a:ext cx="7090229" cy="79860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400" dirty="0" err="1" smtClean="0">
                <a:solidFill>
                  <a:schemeClr val="bg1"/>
                </a:solidFill>
              </a:rPr>
              <a:t>Zihang</a:t>
            </a:r>
            <a:r>
              <a:rPr lang="en-US" sz="2400" dirty="0" smtClean="0">
                <a:solidFill>
                  <a:schemeClr val="bg1"/>
                </a:solidFill>
              </a:rPr>
              <a:t> Jiao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248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1" b="9927"/>
          <a:stretch/>
        </p:blipFill>
        <p:spPr>
          <a:xfrm>
            <a:off x="0" y="1"/>
            <a:ext cx="9144000" cy="6059714"/>
          </a:xfrm>
          <a:prstGeom prst="rect">
            <a:avLst/>
          </a:prstGeom>
        </p:spPr>
      </p:pic>
      <p:sp>
        <p:nvSpPr>
          <p:cNvPr id="3" name="Title 6"/>
          <p:cNvSpPr txBox="1">
            <a:spLocks/>
          </p:cNvSpPr>
          <p:nvPr/>
        </p:nvSpPr>
        <p:spPr>
          <a:xfrm>
            <a:off x="1932818" y="6059714"/>
            <a:ext cx="7090229" cy="79860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400" dirty="0" smtClean="0">
                <a:solidFill>
                  <a:schemeClr val="bg1"/>
                </a:solidFill>
              </a:rPr>
              <a:t>Ashley Gallardo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23181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57200" y="152718"/>
            <a:ext cx="5791200" cy="814901"/>
          </a:xfrm>
        </p:spPr>
        <p:txBody>
          <a:bodyPr/>
          <a:lstStyle/>
          <a:p>
            <a:r>
              <a:rPr lang="en-US" dirty="0" smtClean="0"/>
              <a:t>Landmark Website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85552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296671">
            <a:off x="960208" y="3327585"/>
            <a:ext cx="2754442" cy="325718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152718"/>
            <a:ext cx="7927848" cy="1371600"/>
          </a:xfrm>
        </p:spPr>
        <p:txBody>
          <a:bodyPr/>
          <a:lstStyle/>
          <a:p>
            <a:r>
              <a:rPr lang="en-US" dirty="0" smtClean="0"/>
              <a:t>A step in your education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9142" y="1572768"/>
            <a:ext cx="3291840" cy="639762"/>
          </a:xfrm>
        </p:spPr>
        <p:txBody>
          <a:bodyPr>
            <a:normAutofit/>
          </a:bodyPr>
          <a:lstStyle/>
          <a:p>
            <a:r>
              <a:rPr lang="en-US" sz="2000" dirty="0"/>
              <a:t>Prerequisites</a:t>
            </a:r>
            <a:r>
              <a:rPr lang="en-US" sz="2000" dirty="0" smtClean="0"/>
              <a:t>:</a:t>
            </a:r>
            <a:endParaRPr lang="en-US" sz="2000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509142" y="2259366"/>
            <a:ext cx="3291840" cy="3840480"/>
          </a:xfrm>
        </p:spPr>
        <p:txBody>
          <a:bodyPr>
            <a:norm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Design </a:t>
            </a:r>
            <a:r>
              <a:rPr lang="en-US" dirty="0"/>
              <a:t>technology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Visual design principles</a:t>
            </a:r>
          </a:p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Next: </a:t>
            </a:r>
            <a:r>
              <a:rPr lang="en-US" dirty="0"/>
              <a:t>Web Design </a:t>
            </a:r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4"/>
          </p:nvPr>
        </p:nvSpPr>
        <p:spPr>
          <a:xfrm>
            <a:off x="5093208" y="2259366"/>
            <a:ext cx="3291840" cy="2044154"/>
          </a:xfrm>
        </p:spPr>
        <p:txBody>
          <a:bodyPr/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Responsive </a:t>
            </a:r>
            <a:r>
              <a:rPr lang="en-US" dirty="0"/>
              <a:t>design</a:t>
            </a:r>
          </a:p>
          <a:p>
            <a:pPr marL="285750" indent="-285750">
              <a:buFont typeface="Arial"/>
              <a:buChar char="•"/>
            </a:pPr>
            <a:r>
              <a:rPr lang="en-US" dirty="0" err="1"/>
              <a:t>Javascript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 err="1"/>
              <a:t>jQuery</a:t>
            </a:r>
            <a:r>
              <a:rPr lang="en-US" dirty="0"/>
              <a:t>, Dom manipulation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Content Placeholder 6"/>
          <p:cNvSpPr txBox="1">
            <a:spLocks/>
          </p:cNvSpPr>
          <p:nvPr/>
        </p:nvSpPr>
        <p:spPr>
          <a:xfrm>
            <a:off x="5245608" y="4587043"/>
            <a:ext cx="3291840" cy="2044154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100" dirty="0" smtClean="0">
                <a:latin typeface="+mj-lt"/>
              </a:rPr>
              <a:t>WEB DESIGN 3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Content management systems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CSS frameworks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Media queries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176719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ssential">
  <a:themeElements>
    <a:clrScheme name="Essent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Essentia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sential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Essential.thmx</Template>
  <TotalTime>1635</TotalTime>
  <Words>508</Words>
  <Application>Microsoft Macintosh PowerPoint</Application>
  <PresentationFormat>On-screen Show (4:3)</PresentationFormat>
  <Paragraphs>92</Paragraphs>
  <Slides>21</Slides>
  <Notes>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Essential</vt:lpstr>
      <vt:lpstr>Welcome to  Web design 1</vt:lpstr>
      <vt:lpstr>What will you learn?</vt:lpstr>
      <vt:lpstr>PowerPoint Presentation</vt:lpstr>
      <vt:lpstr>PowerPoint Presentation</vt:lpstr>
      <vt:lpstr>HTML/CSS Ninjas</vt:lpstr>
      <vt:lpstr>PowerPoint Presentation</vt:lpstr>
      <vt:lpstr>PowerPoint Presentation</vt:lpstr>
      <vt:lpstr>Landmark Website</vt:lpstr>
      <vt:lpstr>A step in your education</vt:lpstr>
      <vt:lpstr>Questions?</vt:lpstr>
      <vt:lpstr>A word of warning…</vt:lpstr>
      <vt:lpstr>Ground Rules</vt:lpstr>
      <vt:lpstr>Grading is Impartial</vt:lpstr>
      <vt:lpstr>PowerPoint Presentation</vt:lpstr>
      <vt:lpstr>No plagiarism </vt:lpstr>
      <vt:lpstr>Don’t miss class</vt:lpstr>
      <vt:lpstr>In-class work</vt:lpstr>
      <vt:lpstr>Critiques</vt:lpstr>
      <vt:lpstr>Supplies &amp; tools</vt:lpstr>
      <vt:lpstr>optional</vt:lpstr>
      <vt:lpstr>Write this down</vt:lpstr>
    </vt:vector>
  </TitlesOfParts>
  <Company>Yukiko Design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 Web design 1</dc:title>
  <dc:creator>Yukiko Ishida</dc:creator>
  <cp:lastModifiedBy>Yukiko Ishida</cp:lastModifiedBy>
  <cp:revision>22</cp:revision>
  <dcterms:created xsi:type="dcterms:W3CDTF">2013-09-04T04:38:35Z</dcterms:created>
  <dcterms:modified xsi:type="dcterms:W3CDTF">2014-01-28T08:08:28Z</dcterms:modified>
</cp:coreProperties>
</file>